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14" r:id="rId1"/>
  </p:sldMasterIdLst>
  <p:notesMasterIdLst>
    <p:notesMasterId r:id="rId17"/>
  </p:notesMasterIdLst>
  <p:sldIdLst>
    <p:sldId id="276" r:id="rId2"/>
    <p:sldId id="257" r:id="rId3"/>
    <p:sldId id="274" r:id="rId4"/>
    <p:sldId id="279" r:id="rId5"/>
    <p:sldId id="267" r:id="rId6"/>
    <p:sldId id="258" r:id="rId7"/>
    <p:sldId id="278" r:id="rId8"/>
    <p:sldId id="277" r:id="rId9"/>
    <p:sldId id="265" r:id="rId10"/>
    <p:sldId id="271" r:id="rId11"/>
    <p:sldId id="260" r:id="rId12"/>
    <p:sldId id="261" r:id="rId13"/>
    <p:sldId id="264" r:id="rId14"/>
    <p:sldId id="263" r:id="rId15"/>
    <p:sldId id="268" r:id="rId16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A8BC10"/>
    <a:srgbClr val="6832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BA2ADF-1D8F-4A4E-9C87-9B806A790625}" type="datetimeFigureOut">
              <a:rPr lang="es-ES"/>
              <a:pPr>
                <a:defRPr/>
              </a:pPr>
              <a:t>01/12/2016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A9475B4-E397-4EF0-9D46-A04B1B93024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2396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5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1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2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4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5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8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0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3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6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8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0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2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6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7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9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0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2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4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7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9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2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3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6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8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075" y="541020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69234-49B3-4A22-8399-2537D4D095CA}" type="datetimeFigureOut">
              <a:rPr lang="es-ES"/>
              <a:pPr>
                <a:defRPr/>
              </a:pPr>
              <a:t>01/12/2016</a:t>
            </a:fld>
            <a:endParaRPr lang="es-ES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5" y="5410200"/>
            <a:ext cx="51244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475" y="5410200"/>
            <a:ext cx="7715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87A38-92CD-42D1-BDF2-39859896B10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824862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3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9FBF8-790C-4E16-92BC-C65B1A233909}" type="datetimeFigureOut">
              <a:rPr lang="es-ES"/>
              <a:pPr>
                <a:defRPr/>
              </a:pPr>
              <a:t>01/12/2016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0574C-1CE3-4419-9A6E-E1F34A0667E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2027150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0A011-82FB-46E6-9889-BF0606616C37}" type="datetimeFigureOut">
              <a:rPr lang="es-ES"/>
              <a:pPr>
                <a:defRPr/>
              </a:pPr>
              <a:t>01/12/2016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AE93F-77A3-4CE6-A5EE-B3CCF5D169D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0961812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/>
          <p:cNvSpPr txBox="1"/>
          <p:nvPr/>
        </p:nvSpPr>
        <p:spPr>
          <a:xfrm>
            <a:off x="903288" y="731838"/>
            <a:ext cx="609600" cy="585787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“</a:t>
            </a:r>
          </a:p>
        </p:txBody>
      </p:sp>
      <p:sp>
        <p:nvSpPr>
          <p:cNvPr id="6" name="TextBox 60"/>
          <p:cNvSpPr txBox="1"/>
          <p:nvPr/>
        </p:nvSpPr>
        <p:spPr>
          <a:xfrm>
            <a:off x="10537825" y="27654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B8458-3B9E-41B9-8808-B93A02CE7268}" type="datetimeFigureOut">
              <a:rPr lang="es-ES"/>
              <a:pPr>
                <a:defRPr/>
              </a:pPr>
              <a:t>01/12/2016</a:t>
            </a:fld>
            <a:endParaRPr lang="es-E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313B71-C379-43DB-B465-63B14231902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125560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7B78B-71BC-4992-8836-D9616EB72B0E}" type="datetimeFigureOut">
              <a:rPr lang="es-ES"/>
              <a:pPr>
                <a:defRPr/>
              </a:pPr>
              <a:t>01/12/2016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E0F06-086D-44B5-99E5-B65A1305A62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482745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8E54E-AB38-4E94-9D12-D9187A84CC1C}" type="datetimeFigureOut">
              <a:rPr lang="es-ES"/>
              <a:pPr>
                <a:defRPr/>
              </a:pPr>
              <a:t>01/12/2016</a:t>
            </a:fld>
            <a:endParaRPr lang="es-E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F66EE-0D8A-4F65-8E7C-FE0B5DC8ED6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176663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A98028-E06C-4B34-B1C1-A3A645DF0154}" type="datetimeFigureOut">
              <a:rPr lang="es-ES"/>
              <a:pPr>
                <a:defRPr/>
              </a:pPr>
              <a:t>01/12/2016</a:t>
            </a:fld>
            <a:endParaRPr lang="es-E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58AAE-2AA5-4FE6-BFF8-6509B5A4ED4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034201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DBEF54-9967-4907-98F4-D0DF8C4ED060}" type="datetimeFigureOut">
              <a:rPr lang="es-ES"/>
              <a:pPr>
                <a:defRPr/>
              </a:pPr>
              <a:t>01/12/2016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90604-92F4-441D-A92E-B2C4332CFB5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2896716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9A4C5-0420-4B3F-9A94-D130DDB3F3D3}" type="datetimeFigureOut">
              <a:rPr lang="es-ES"/>
              <a:pPr>
                <a:defRPr/>
              </a:pPr>
              <a:t>01/12/2016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A9AD6-CF45-4B43-9888-ADE600BA35E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6522419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0B3A2-75EB-46AB-BABE-88CAB2AF59FB}" type="datetimeFigureOut">
              <a:rPr lang="es-ES"/>
              <a:pPr>
                <a:defRPr/>
              </a:pPr>
              <a:t>01/12/2016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F5F79-BE56-40B7-AFCE-00D4CAB6662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6409775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75212-2127-446D-97C4-8564B997A2C4}" type="datetimeFigureOut">
              <a:rPr lang="es-ES"/>
              <a:pPr>
                <a:defRPr/>
              </a:pPr>
              <a:t>01/12/2016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6A89D9-1FEE-4B86-B96F-1C9CE117E81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3213790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E3856-BDDF-4741-BFBE-4DE873E57FA0}" type="datetimeFigureOut">
              <a:rPr lang="es-ES"/>
              <a:pPr>
                <a:defRPr/>
              </a:pPr>
              <a:t>01/12/2016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B025A-760F-453D-AF3D-4269F62CCD5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3531439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7241A-B690-43C4-A198-87AE8E4F515E}" type="datetimeFigureOut">
              <a:rPr lang="es-ES"/>
              <a:pPr>
                <a:defRPr/>
              </a:pPr>
              <a:t>01/12/2016</a:t>
            </a:fld>
            <a:endParaRPr lang="es-E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0E1C4F-1400-4FA8-A38F-463E9AB292C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467264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7892C-5ACF-4521-8D62-F024700E4176}" type="datetimeFigureOut">
              <a:rPr lang="es-ES"/>
              <a:pPr>
                <a:defRPr/>
              </a:pPr>
              <a:t>01/12/2016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A874F-1087-4E4B-B741-D7C189EBBB2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0953586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3CFB4-BD15-45E5-BEA4-3540325E7E13}" type="datetimeFigureOut">
              <a:rPr lang="es-ES"/>
              <a:pPr>
                <a:defRPr/>
              </a:pPr>
              <a:t>01/12/2016</a:t>
            </a:fld>
            <a:endParaRPr lang="es-E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3E61E-DB96-4B7A-B8F1-F05AC216EC7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5058555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C520D-E554-4C81-885E-9BA232A419DA}" type="datetimeFigureOut">
              <a:rPr lang="es-ES"/>
              <a:pPr>
                <a:defRPr/>
              </a:pPr>
              <a:t>01/12/2016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06E65-1AD5-47CE-AE4D-5B2C72F9F6C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314489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06AC5-8694-4D77-8B62-2CCB790A9F47}" type="datetimeFigureOut">
              <a:rPr lang="es-ES"/>
              <a:pPr>
                <a:defRPr/>
              </a:pPr>
              <a:t>01/12/2016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9E5522-B9DE-499F-B5F0-BB886810200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848670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1413" y="2249488"/>
            <a:ext cx="9906000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  <a:endParaRPr lang="en-US" alt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488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2AD11F-E7AC-43C6-80EF-15194432E89C}" type="datetimeFigureOut">
              <a:rPr lang="es-ES"/>
              <a:pPr>
                <a:defRPr/>
              </a:pPr>
              <a:t>01/12/2016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3" y="5883275"/>
            <a:ext cx="6238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 cap="all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5888" y="5883275"/>
            <a:ext cx="771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02FDDE9-D73C-446E-9C12-C1E394703D4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882" r:id="rId1"/>
    <p:sldLayoutId id="2147484867" r:id="rId2"/>
    <p:sldLayoutId id="2147484868" r:id="rId3"/>
    <p:sldLayoutId id="2147484869" r:id="rId4"/>
    <p:sldLayoutId id="2147484870" r:id="rId5"/>
    <p:sldLayoutId id="2147484871" r:id="rId6"/>
    <p:sldLayoutId id="2147484872" r:id="rId7"/>
    <p:sldLayoutId id="2147484873" r:id="rId8"/>
    <p:sldLayoutId id="2147484874" r:id="rId9"/>
    <p:sldLayoutId id="2147484875" r:id="rId10"/>
    <p:sldLayoutId id="2147484876" r:id="rId11"/>
    <p:sldLayoutId id="2147484883" r:id="rId12"/>
    <p:sldLayoutId id="2147484877" r:id="rId13"/>
    <p:sldLayoutId id="2147484878" r:id="rId14"/>
    <p:sldLayoutId id="2147484879" r:id="rId15"/>
    <p:sldLayoutId id="2147484880" r:id="rId16"/>
    <p:sldLayoutId id="2147484881" r:id="rId17"/>
  </p:sldLayoutIdLst>
  <p:transition spd="slow">
    <p:cover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rupo3ps.wordpress.com/2016/11/29/github-y-su-configuracion-de-sincronizacion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135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ítulo 1"/>
          <p:cNvSpPr txBox="1">
            <a:spLocks/>
          </p:cNvSpPr>
          <p:nvPr/>
        </p:nvSpPr>
        <p:spPr>
          <a:xfrm>
            <a:off x="1217613" y="604838"/>
            <a:ext cx="9144000" cy="28638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defTabSz="914400" eaLnBrk="1" fontAlgn="auto" hangingPunct="1">
              <a:spcAft>
                <a:spcPts val="0"/>
              </a:spcAft>
              <a:defRPr/>
            </a:pPr>
            <a:endParaRPr lang="es-ES" altLang="es-ES" sz="6000" dirty="0">
              <a:solidFill>
                <a:schemeClr val="bg2">
                  <a:lumMod val="95000"/>
                  <a:lumOff val="5000"/>
                </a:schemeClr>
              </a:solidFill>
              <a:latin typeface="Bauhaus 93" panose="04030905020B02020C02" pitchFamily="82" charset="0"/>
            </a:endParaRPr>
          </a:p>
          <a:p>
            <a:pPr algn="ctr" defTabSz="914400" eaLnBrk="1" fontAlgn="auto" hangingPunct="1">
              <a:spcAft>
                <a:spcPts val="0"/>
              </a:spcAft>
              <a:defRPr/>
            </a:pPr>
            <a:endParaRPr lang="es-ES" altLang="es-ES" sz="6000" dirty="0">
              <a:solidFill>
                <a:schemeClr val="bg2">
                  <a:lumMod val="95000"/>
                  <a:lumOff val="5000"/>
                </a:schemeClr>
              </a:solidFill>
              <a:latin typeface="Bauhaus 93" panose="04030905020B02020C02" pitchFamily="82" charset="0"/>
            </a:endParaRPr>
          </a:p>
          <a:p>
            <a:pPr algn="ctr" defTabSz="914400" eaLnBrk="1" fontAlgn="auto" hangingPunct="1">
              <a:spcAft>
                <a:spcPts val="0"/>
              </a:spcAft>
              <a:defRPr/>
            </a:pPr>
            <a:r>
              <a:rPr lang="es-ES" altLang="es-ES" sz="6000" dirty="0">
                <a:solidFill>
                  <a:schemeClr val="bg2">
                    <a:lumMod val="95000"/>
                    <a:lumOff val="5000"/>
                  </a:schemeClr>
                </a:solidFill>
                <a:latin typeface="Bauhaus 93" panose="04030905020B02020C02" pitchFamily="82" charset="0"/>
              </a:rPr>
              <a:t>SPACE INVADERS</a:t>
            </a:r>
          </a:p>
        </p:txBody>
      </p:sp>
      <p:sp>
        <p:nvSpPr>
          <p:cNvPr id="21" name="Subtítulo 2"/>
          <p:cNvSpPr txBox="1">
            <a:spLocks/>
          </p:cNvSpPr>
          <p:nvPr/>
        </p:nvSpPr>
        <p:spPr>
          <a:xfrm>
            <a:off x="1792288" y="4330700"/>
            <a:ext cx="9144000" cy="165576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s-ES" altLang="es-ES" sz="3600" dirty="0">
                <a:solidFill>
                  <a:schemeClr val="bg2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GRUPO 3</a:t>
            </a:r>
          </a:p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s-ES" altLang="es-ES" sz="3600" dirty="0">
                <a:solidFill>
                  <a:schemeClr val="bg2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SPRINT CUARTO [FINAL]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1133475" y="561975"/>
            <a:ext cx="8405813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NIKO NIKOS Y KUDOS</a:t>
            </a:r>
          </a:p>
        </p:txBody>
      </p:sp>
      <p:pic>
        <p:nvPicPr>
          <p:cNvPr id="14353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99" y="1562597"/>
            <a:ext cx="9817101" cy="3949203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1066799" y="1562100"/>
            <a:ext cx="9817101" cy="39497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099" y="3771016"/>
            <a:ext cx="562297" cy="4090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75" y="5448650"/>
            <a:ext cx="562297" cy="4090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70" y="3728366"/>
            <a:ext cx="562297" cy="4090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520" y="6291008"/>
            <a:ext cx="562297" cy="4090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18" y="4623371"/>
            <a:ext cx="562297" cy="4090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3" y="3578381"/>
            <a:ext cx="562297" cy="4090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5602" name="CuadroTexto 1"/>
          <p:cNvSpPr txBox="1">
            <a:spLocks noChangeArrowheads="1"/>
          </p:cNvSpPr>
          <p:nvPr/>
        </p:nvSpPr>
        <p:spPr bwMode="auto">
          <a:xfrm>
            <a:off x="1762587" y="547408"/>
            <a:ext cx="81676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GESTION SEGÚN EL </a:t>
            </a:r>
            <a:r>
              <a:rPr lang="es-ES" altLang="es-ES" sz="400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TABLERO SCRUM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5377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uadroTexto 1"/>
          <p:cNvSpPr txBox="1">
            <a:spLocks noChangeArrowheads="1"/>
          </p:cNvSpPr>
          <p:nvPr/>
        </p:nvSpPr>
        <p:spPr bwMode="auto">
          <a:xfrm>
            <a:off x="5478555" y="5120453"/>
            <a:ext cx="1775977" cy="707886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2000" dirty="0">
                <a:solidFill>
                  <a:schemeClr val="bg1"/>
                </a:solidFill>
                <a:latin typeface="Bauhaus 93" panose="04030905020B02020C02" pitchFamily="82" charset="0"/>
              </a:rPr>
              <a:t>SPACE INVADERS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6" y="1555109"/>
            <a:ext cx="10639424" cy="4730878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587375" y="1548826"/>
            <a:ext cx="10639425" cy="4737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48" y="200912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6626" name="CuadroTexto 1"/>
          <p:cNvSpPr txBox="1">
            <a:spLocks noChangeArrowheads="1"/>
          </p:cNvSpPr>
          <p:nvPr/>
        </p:nvSpPr>
        <p:spPr bwMode="auto">
          <a:xfrm>
            <a:off x="898525" y="604838"/>
            <a:ext cx="3832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RETROSPECTIVA</a:t>
            </a:r>
          </a:p>
        </p:txBody>
      </p:sp>
      <p:pic>
        <p:nvPicPr>
          <p:cNvPr id="16402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3" name="4edb42cef57d057480e9c39bbfd87f8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539" y="1980473"/>
            <a:ext cx="4033838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8" name="Shape 128"/>
          <p:cNvSpPr/>
          <p:nvPr/>
        </p:nvSpPr>
        <p:spPr>
          <a:xfrm>
            <a:off x="9461500" y="2822575"/>
            <a:ext cx="292100" cy="342900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endParaRPr sz="1758"/>
          </a:p>
        </p:txBody>
      </p:sp>
      <p:sp>
        <p:nvSpPr>
          <p:cNvPr id="30" name="Shape 130"/>
          <p:cNvSpPr/>
          <p:nvPr/>
        </p:nvSpPr>
        <p:spPr>
          <a:xfrm>
            <a:off x="8961438" y="2944813"/>
            <a:ext cx="290512" cy="342900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endParaRPr sz="1758"/>
          </a:p>
        </p:txBody>
      </p:sp>
      <p:sp>
        <p:nvSpPr>
          <p:cNvPr id="32" name="Rectángulo 31"/>
          <p:cNvSpPr/>
          <p:nvPr/>
        </p:nvSpPr>
        <p:spPr>
          <a:xfrm>
            <a:off x="1131359" y="1912949"/>
            <a:ext cx="3290114" cy="122396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</a:rPr>
              <a:t> Actitud del equipo</a:t>
            </a:r>
          </a:p>
        </p:txBody>
      </p:sp>
      <p:sp>
        <p:nvSpPr>
          <p:cNvPr id="37" name="Rectángulo 36"/>
          <p:cNvSpPr/>
          <p:nvPr/>
        </p:nvSpPr>
        <p:spPr>
          <a:xfrm>
            <a:off x="1260231" y="4558817"/>
            <a:ext cx="3311525" cy="148847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/>
          </a:p>
        </p:txBody>
      </p:sp>
      <p:sp>
        <p:nvSpPr>
          <p:cNvPr id="38" name="Rectángulo 37"/>
          <p:cNvSpPr/>
          <p:nvPr/>
        </p:nvSpPr>
        <p:spPr>
          <a:xfrm>
            <a:off x="4907053" y="430606"/>
            <a:ext cx="2944812" cy="151090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8292447" y="1955194"/>
            <a:ext cx="2724419" cy="1414275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es-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8008316" y="4532689"/>
            <a:ext cx="3377485" cy="122396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Aportaciones al mundo</a:t>
            </a:r>
            <a:endParaRPr lang="es-ES" dirty="0"/>
          </a:p>
        </p:txBody>
      </p:sp>
      <p:sp>
        <p:nvSpPr>
          <p:cNvPr id="21" name="Shape 121"/>
          <p:cNvSpPr/>
          <p:nvPr/>
        </p:nvSpPr>
        <p:spPr>
          <a:xfrm>
            <a:off x="2416175" y="4586288"/>
            <a:ext cx="827088" cy="379412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 less</a:t>
            </a:r>
          </a:p>
        </p:txBody>
      </p:sp>
      <p:sp>
        <p:nvSpPr>
          <p:cNvPr id="22" name="Shape 122"/>
          <p:cNvSpPr/>
          <p:nvPr/>
        </p:nvSpPr>
        <p:spPr>
          <a:xfrm>
            <a:off x="9221788" y="4600575"/>
            <a:ext cx="993775" cy="379413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 more</a:t>
            </a:r>
          </a:p>
        </p:txBody>
      </p:sp>
      <p:sp>
        <p:nvSpPr>
          <p:cNvPr id="24" name="Shape 124"/>
          <p:cNvSpPr/>
          <p:nvPr/>
        </p:nvSpPr>
        <p:spPr>
          <a:xfrm>
            <a:off x="9045575" y="1941513"/>
            <a:ext cx="1235075" cy="379412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Stop Doing</a:t>
            </a:r>
          </a:p>
        </p:txBody>
      </p:sp>
      <p:sp>
        <p:nvSpPr>
          <p:cNvPr id="20" name="Shape 120"/>
          <p:cNvSpPr/>
          <p:nvPr/>
        </p:nvSpPr>
        <p:spPr>
          <a:xfrm>
            <a:off x="2238375" y="1885701"/>
            <a:ext cx="1285801" cy="379912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Keep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Doin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g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Shape 123"/>
          <p:cNvSpPr/>
          <p:nvPr/>
        </p:nvSpPr>
        <p:spPr>
          <a:xfrm>
            <a:off x="5563755" y="487607"/>
            <a:ext cx="1452562" cy="379412"/>
          </a:xfrm>
          <a:prstGeom prst="rect">
            <a:avLst/>
          </a:prstGeom>
          <a:ln w="12700">
            <a:miter lim="400000"/>
          </a:ln>
          <a:extLst/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</a:rPr>
              <a:t>Start Doing</a:t>
            </a:r>
          </a:p>
        </p:txBody>
      </p:sp>
      <p:pic>
        <p:nvPicPr>
          <p:cNvPr id="36" name="4edb42cef57d057480e9c39bbfd87f8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58" y="825507"/>
            <a:ext cx="1233859" cy="1121204"/>
          </a:xfrm>
          <a:prstGeom prst="rect">
            <a:avLst/>
          </a:prstGeom>
          <a:noFill/>
          <a:ln>
            <a:noFill/>
          </a:ln>
          <a:effectLst>
            <a:glow rad="127000">
              <a:schemeClr val="tx2"/>
            </a:glow>
          </a:effectLst>
          <a:extLst/>
        </p:spPr>
      </p:pic>
      <p:pic>
        <p:nvPicPr>
          <p:cNvPr id="41" name="4edb42cef57d057480e9c39bbfd87f8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789" y="4917941"/>
            <a:ext cx="1233859" cy="1121204"/>
          </a:xfrm>
          <a:prstGeom prst="rect">
            <a:avLst/>
          </a:prstGeom>
          <a:noFill/>
          <a:ln>
            <a:noFill/>
          </a:ln>
          <a:effectLst>
            <a:glow rad="127000">
              <a:schemeClr val="tx2"/>
            </a:glow>
          </a:effectLst>
          <a:extLst/>
        </p:spPr>
      </p:pic>
      <p:pic>
        <p:nvPicPr>
          <p:cNvPr id="42" name="4edb42cef57d057480e9c39bbfd87f8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791" y="2284860"/>
            <a:ext cx="1233859" cy="1121204"/>
          </a:xfrm>
          <a:prstGeom prst="rect">
            <a:avLst/>
          </a:prstGeom>
          <a:noFill/>
          <a:ln>
            <a:noFill/>
          </a:ln>
          <a:effectLst>
            <a:glow rad="127000">
              <a:schemeClr val="tx2"/>
            </a:glow>
          </a:effectLst>
          <a:extLst/>
        </p:spPr>
      </p:pic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448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9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081" y="1003090"/>
            <a:ext cx="3760788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57" y="1853459"/>
            <a:ext cx="3472298" cy="3032020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6273558" y="0"/>
            <a:ext cx="34184" cy="685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1"/>
          <p:cNvSpPr txBox="1">
            <a:spLocks noChangeArrowheads="1"/>
          </p:cNvSpPr>
          <p:nvPr/>
        </p:nvSpPr>
        <p:spPr bwMode="auto">
          <a:xfrm>
            <a:off x="822467" y="521886"/>
            <a:ext cx="272222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PREGUNTAS</a:t>
            </a:r>
          </a:p>
        </p:txBody>
      </p:sp>
      <p:sp>
        <p:nvSpPr>
          <p:cNvPr id="25" name="CuadroTexto 1"/>
          <p:cNvSpPr txBox="1">
            <a:spLocks noChangeArrowheads="1"/>
          </p:cNvSpPr>
          <p:nvPr/>
        </p:nvSpPr>
        <p:spPr bwMode="auto">
          <a:xfrm>
            <a:off x="6364988" y="450455"/>
            <a:ext cx="43412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APORTACIONES 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MUNDO</a:t>
            </a:r>
          </a:p>
        </p:txBody>
      </p:sp>
      <p:sp>
        <p:nvSpPr>
          <p:cNvPr id="26" name="CuadroTexto 1"/>
          <p:cNvSpPr txBox="1">
            <a:spLocks noChangeArrowheads="1"/>
          </p:cNvSpPr>
          <p:nvPr/>
        </p:nvSpPr>
        <p:spPr bwMode="auto">
          <a:xfrm>
            <a:off x="6462026" y="3368543"/>
            <a:ext cx="5606322" cy="461665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altLang="es-ES" sz="2400" dirty="0">
              <a:solidFill>
                <a:srgbClr val="000000"/>
              </a:solidFill>
              <a:latin typeface="Bauhaus 93" panose="04030905020B02020C02" pitchFamily="8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386779" y="32610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>
                <a:hlinkClick r:id="rId6"/>
              </a:rPr>
              <a:t>https://grupo3ps.wordpress.com/2016/11/29/</a:t>
            </a:r>
            <a:r>
              <a:rPr lang="es-ES_tradnl" dirty="0" err="1">
                <a:hlinkClick r:id="rId6"/>
              </a:rPr>
              <a:t>github</a:t>
            </a:r>
            <a:r>
              <a:rPr lang="es-ES_tradnl" dirty="0">
                <a:hlinkClick r:id="rId6"/>
              </a:rPr>
              <a:t>-y-su-</a:t>
            </a:r>
            <a:r>
              <a:rPr lang="es-ES_tradnl" dirty="0" err="1">
                <a:hlinkClick r:id="rId6"/>
              </a:rPr>
              <a:t>configuracion</a:t>
            </a:r>
            <a:r>
              <a:rPr lang="es-ES_tradnl" dirty="0">
                <a:hlinkClick r:id="rId6"/>
              </a:rPr>
              <a:t>-de-</a:t>
            </a:r>
            <a:r>
              <a:rPr lang="es-ES_tradnl" dirty="0" err="1">
                <a:hlinkClick r:id="rId6"/>
              </a:rPr>
              <a:t>sincronizacion</a:t>
            </a:r>
            <a:r>
              <a:rPr lang="es-ES_tradnl" dirty="0">
                <a:hlinkClick r:id="rId6"/>
              </a:rPr>
              <a:t>/</a:t>
            </a:r>
            <a:endParaRPr lang="es-ES_tradnl" dirty="0"/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19" name="Rectángulo 18"/>
          <p:cNvSpPr/>
          <p:nvPr/>
        </p:nvSpPr>
        <p:spPr>
          <a:xfrm>
            <a:off x="1531855" y="1318609"/>
            <a:ext cx="8756650" cy="4918141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9698" name="CuadroTexto 1"/>
          <p:cNvSpPr txBox="1">
            <a:spLocks noChangeArrowheads="1"/>
          </p:cNvSpPr>
          <p:nvPr/>
        </p:nvSpPr>
        <p:spPr bwMode="auto">
          <a:xfrm>
            <a:off x="1315937" y="307975"/>
            <a:ext cx="35862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MUESTRA(ALEX)</a:t>
            </a:r>
          </a:p>
        </p:txBody>
      </p:sp>
      <p:pic>
        <p:nvPicPr>
          <p:cNvPr id="19472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" name="Muest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31855" y="1313422"/>
            <a:ext cx="8756650" cy="492148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30722" name="CuadroTexto 1"/>
          <p:cNvSpPr txBox="1">
            <a:spLocks noChangeArrowheads="1"/>
          </p:cNvSpPr>
          <p:nvPr/>
        </p:nvSpPr>
        <p:spPr bwMode="auto">
          <a:xfrm>
            <a:off x="5170488" y="2584450"/>
            <a:ext cx="54514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9600" dirty="0">
                <a:solidFill>
                  <a:schemeClr val="accent3">
                    <a:lumMod val="25000"/>
                  </a:schemeClr>
                </a:solidFill>
                <a:latin typeface="Berlin Sans FB Demi" panose="020E0802020502020306" pitchFamily="34" charset="0"/>
              </a:rPr>
              <a:t>FIN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885825" y="561975"/>
            <a:ext cx="399097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SPRINT PLANNING</a:t>
            </a:r>
          </a:p>
        </p:txBody>
      </p:sp>
      <p:pic>
        <p:nvPicPr>
          <p:cNvPr id="6160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18" y="1686478"/>
            <a:ext cx="8616010" cy="858998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1312478" y="3076962"/>
            <a:ext cx="9704388" cy="2279045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1382686" y="3257222"/>
            <a:ext cx="9321800" cy="240065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Dividimos el tiempo y el valor según la dificultad de las tres nuevas historias de usuario, siendo estas: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Pantalla de inicio.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Marcador del juego.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Muro de defensa.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93" y="314429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50913" y="544513"/>
            <a:ext cx="7508875" cy="984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DAILYS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pic>
        <p:nvPicPr>
          <p:cNvPr id="7185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33500" y="1257300"/>
            <a:ext cx="9704388" cy="497205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1531938" y="1392776"/>
            <a:ext cx="9321800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nº1 (22 Noviembre)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División de las tareas de cada miembro del grupo dentro de su roll.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Fechas fin de tareas, para llegar a tiempo al final del Sprint final.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531855" y="2780011"/>
            <a:ext cx="9282113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nº2 (28 Noviembre)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Ver el progreso de cada miembro del grupo.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Dudas o problemas que estamos teniendo en el Sprint final.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División de un </a:t>
            </a:r>
            <a:r>
              <a:rPr lang="es-ES" sz="2200" b="1" dirty="0" err="1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testing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final.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515359" y="4416239"/>
            <a:ext cx="9282113" cy="17235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nº3 (29 Noviembre)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Poner en conjunto los resultados y resolver cualquier problema que tuviéramos.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97" y="602409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379" y="2462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621" y="530704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46" y="530704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7651" name="CuadroTexto 3"/>
          <p:cNvSpPr txBox="1">
            <a:spLocks noChangeArrowheads="1"/>
          </p:cNvSpPr>
          <p:nvPr/>
        </p:nvSpPr>
        <p:spPr bwMode="auto">
          <a:xfrm>
            <a:off x="911225" y="609600"/>
            <a:ext cx="4360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ESTIMACIONES</a:t>
            </a:r>
          </a:p>
        </p:txBody>
      </p:sp>
      <p:pic>
        <p:nvPicPr>
          <p:cNvPr id="17425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51" y="1316721"/>
            <a:ext cx="8582470" cy="4895964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1531856" y="1308413"/>
            <a:ext cx="8628766" cy="492833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6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572883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010" y="3057420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09638" y="534988"/>
            <a:ext cx="8469312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SPRINT BACKLOG</a:t>
            </a:r>
          </a:p>
        </p:txBody>
      </p:sp>
      <p:pic>
        <p:nvPicPr>
          <p:cNvPr id="8209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15" y="2062672"/>
            <a:ext cx="11137177" cy="3142265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498716" y="2068955"/>
            <a:ext cx="11101147" cy="313598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3554" name="CuadroTexto 1"/>
          <p:cNvSpPr txBox="1">
            <a:spLocks noChangeArrowheads="1"/>
          </p:cNvSpPr>
          <p:nvPr/>
        </p:nvSpPr>
        <p:spPr bwMode="auto">
          <a:xfrm>
            <a:off x="877888" y="563563"/>
            <a:ext cx="10593387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PRODUCT BACKLOG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altLang="es-ES" dirty="0">
              <a:latin typeface="Berlin Sans FB Demi" panose="020E0802020502020306" pitchFamily="34" charset="0"/>
            </a:endParaRPr>
          </a:p>
        </p:txBody>
      </p:sp>
      <p:pic>
        <p:nvPicPr>
          <p:cNvPr id="923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919163" y="1590675"/>
            <a:ext cx="10552112" cy="468153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 useBgFill="1">
        <p:nvSpPr>
          <p:cNvPr id="20" name="Rectángulo 19"/>
          <p:cNvSpPr/>
          <p:nvPr/>
        </p:nvSpPr>
        <p:spPr>
          <a:xfrm>
            <a:off x="6303963" y="5006975"/>
            <a:ext cx="676275" cy="263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073150" y="1644650"/>
            <a:ext cx="98139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PANTALLA DE INICIO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154235" y="4828096"/>
            <a:ext cx="9813925" cy="431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MURO DE DEFENSA</a:t>
            </a:r>
            <a:endParaRPr lang="es-ES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100645" y="3161356"/>
            <a:ext cx="9813925" cy="430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PUNTUACIÓN Y VIDAS</a:t>
            </a:r>
            <a:endParaRPr lang="es-ES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579563" y="2132013"/>
            <a:ext cx="8801100" cy="33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1403350" y="251460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10013950" y="2514600"/>
            <a:ext cx="73183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 </a:t>
            </a:r>
            <a:endParaRPr lang="es-ES" sz="1600" dirty="0">
              <a:latin typeface="+mn-lt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1579563" y="5354638"/>
            <a:ext cx="8801100" cy="3317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8" name="Rectángulo 27"/>
          <p:cNvSpPr/>
          <p:nvPr/>
        </p:nvSpPr>
        <p:spPr>
          <a:xfrm>
            <a:off x="1579563" y="3700463"/>
            <a:ext cx="8801100" cy="3317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9" name="CuadroTexto 28"/>
          <p:cNvSpPr txBox="1"/>
          <p:nvPr/>
        </p:nvSpPr>
        <p:spPr>
          <a:xfrm>
            <a:off x="1403350" y="413385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403350" y="57705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9998075" y="5746750"/>
            <a:ext cx="153828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</a:t>
            </a:r>
            <a:endParaRPr lang="es-ES" sz="1600" dirty="0">
              <a:latin typeface="+mn-lt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9932988" y="4114800"/>
            <a:ext cx="153828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</a:t>
            </a:r>
            <a:endParaRPr lang="es-ES" sz="1600" dirty="0">
              <a:latin typeface="+mn-lt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1579563" y="3700463"/>
            <a:ext cx="3692525" cy="33178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6" name="Rectángulo 35"/>
          <p:cNvSpPr/>
          <p:nvPr/>
        </p:nvSpPr>
        <p:spPr>
          <a:xfrm>
            <a:off x="1579564" y="3700463"/>
            <a:ext cx="6918324" cy="33337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7" name="CuadroTexto 36"/>
          <p:cNvSpPr txBox="1"/>
          <p:nvPr/>
        </p:nvSpPr>
        <p:spPr>
          <a:xfrm>
            <a:off x="3105755" y="5754688"/>
            <a:ext cx="1250345" cy="33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22,25%</a:t>
            </a:r>
            <a:endParaRPr lang="es-ES" sz="1600" dirty="0">
              <a:latin typeface="+mn-lt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8494321" y="4095822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80%</a:t>
            </a:r>
            <a:endParaRPr lang="es-ES" sz="1600" dirty="0">
              <a:latin typeface="+mn-lt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1579563" y="2136775"/>
            <a:ext cx="3002241" cy="3317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6" name="Rectángulo 45"/>
          <p:cNvSpPr/>
          <p:nvPr/>
        </p:nvSpPr>
        <p:spPr>
          <a:xfrm>
            <a:off x="7708245" y="2136775"/>
            <a:ext cx="1705629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9548813" y="2120900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9</a:t>
            </a:r>
            <a:endParaRPr lang="es-ES" sz="1600" dirty="0">
              <a:latin typeface="+mn-lt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5685910" y="2138363"/>
            <a:ext cx="1285874" cy="338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2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9185275" y="2541588"/>
            <a:ext cx="725488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91%</a:t>
            </a:r>
            <a:endParaRPr lang="es-ES" sz="1600" dirty="0">
              <a:latin typeface="+mn-lt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2272990" y="213360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1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2653235" y="368935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4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4" name="Rectángulo 53"/>
          <p:cNvSpPr/>
          <p:nvPr/>
        </p:nvSpPr>
        <p:spPr>
          <a:xfrm>
            <a:off x="5272088" y="3698875"/>
            <a:ext cx="3430391" cy="33813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53" name="CuadroTexto 52"/>
          <p:cNvSpPr txBox="1"/>
          <p:nvPr/>
        </p:nvSpPr>
        <p:spPr>
          <a:xfrm>
            <a:off x="6303963" y="3704130"/>
            <a:ext cx="7778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5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9140434" y="3707455"/>
            <a:ext cx="93027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9</a:t>
            </a:r>
            <a:endParaRPr lang="es-ES" sz="1600" dirty="0">
              <a:latin typeface="+mn-lt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066195" y="4073525"/>
            <a:ext cx="7239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40%</a:t>
            </a:r>
            <a:endParaRPr lang="es-ES" sz="1600" dirty="0">
              <a:latin typeface="+mn-lt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4972944" y="53895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5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9185275" y="5362575"/>
            <a:ext cx="1195388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64" name="CuadroTexto 63"/>
          <p:cNvSpPr txBox="1"/>
          <p:nvPr/>
        </p:nvSpPr>
        <p:spPr>
          <a:xfrm>
            <a:off x="9050338" y="5746750"/>
            <a:ext cx="72548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89%</a:t>
            </a:r>
            <a:endParaRPr lang="es-ES" sz="1600" dirty="0">
              <a:latin typeface="+mn-lt"/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4233862" y="2504237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36,5%</a:t>
            </a:r>
            <a:endParaRPr lang="es-ES" sz="1600" dirty="0">
              <a:latin typeface="+mn-lt"/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2049462" y="5368574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6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7386702" y="2543025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73%</a:t>
            </a:r>
            <a:endParaRPr lang="es-ES" sz="1600" dirty="0">
              <a:latin typeface="+mn-lt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8210309" y="2153037"/>
            <a:ext cx="1285874" cy="338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3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65" name="Rectángulo 64"/>
          <p:cNvSpPr/>
          <p:nvPr/>
        </p:nvSpPr>
        <p:spPr>
          <a:xfrm>
            <a:off x="3462065" y="5362575"/>
            <a:ext cx="3924637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61" name="CuadroTexto 60"/>
          <p:cNvSpPr txBox="1"/>
          <p:nvPr/>
        </p:nvSpPr>
        <p:spPr>
          <a:xfrm>
            <a:off x="5077332" y="5358430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7</a:t>
            </a:r>
            <a:endParaRPr lang="es-ES" sz="1600" dirty="0">
              <a:latin typeface="+mn-lt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8024589" y="5368573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8</a:t>
            </a:r>
            <a:endParaRPr lang="es-ES" sz="1600" dirty="0">
              <a:latin typeface="+mn-lt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9445625" y="5344034"/>
            <a:ext cx="93027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9</a:t>
            </a:r>
            <a:endParaRPr lang="es-ES" sz="1600" dirty="0">
              <a:latin typeface="+mn-lt"/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7096435" y="5754688"/>
            <a:ext cx="1250345" cy="33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66,75%</a:t>
            </a:r>
            <a:endParaRPr lang="es-ES" sz="1600" dirty="0">
              <a:latin typeface="+mn-lt"/>
            </a:endParaRP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1333597" y="140129"/>
            <a:ext cx="757290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MAPAS DE HISTORIA DE USUARIO</a:t>
            </a: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19" y="848015"/>
            <a:ext cx="7000298" cy="581432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224" y="2474010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456" y="2448809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233" y="2421861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31" y="2421861"/>
            <a:ext cx="309513" cy="18407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121" y="3146896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42" y="4780613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338" y="3112192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43" y="4289560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9" name="Rectángulo 28"/>
          <p:cNvSpPr/>
          <p:nvPr/>
        </p:nvSpPr>
        <p:spPr>
          <a:xfrm>
            <a:off x="2550519" y="848016"/>
            <a:ext cx="7000298" cy="586037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9449910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968" y="402210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3455" y="499371"/>
            <a:ext cx="73532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H.U. CON USO DEL PRODUCTO</a:t>
            </a: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91" y="1213437"/>
            <a:ext cx="5106335" cy="2874925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80" y="1241695"/>
            <a:ext cx="5090508" cy="2816026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9" y="4116201"/>
            <a:ext cx="4787816" cy="262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88983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7575" y="531813"/>
            <a:ext cx="53832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HISTORIAS DE USUARIO</a:t>
            </a: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36625" y="1377950"/>
            <a:ext cx="9731375" cy="152558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906463" y="3038474"/>
            <a:ext cx="9731375" cy="174624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3" name="Rectángulo 22"/>
          <p:cNvSpPr/>
          <p:nvPr/>
        </p:nvSpPr>
        <p:spPr>
          <a:xfrm>
            <a:off x="906463" y="4943898"/>
            <a:ext cx="9731375" cy="173513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936625" y="1423988"/>
            <a:ext cx="9840913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COMO USUARIO, QUIERO QUE EL JUEGO TENGA UNA PANTALLA DE INICIO PARA TENER UNA BUENA PRESENTACIÓN DE CARA AL INICIO DEL JUEGO.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PRE:APARICIÓN DE UNA PANTALLA ANTES DE EMPEZAR EL JUEGO.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CON: PANTALLA DE INICIO AL ABRIR LA APP.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POS: CUANDO ABRA LA APLICACIÓN TENER UNA PANTALLA DE INICIO</a:t>
            </a:r>
            <a:r>
              <a:rPr lang="es-ES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981075" y="3054350"/>
            <a:ext cx="94245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COMO USUARIO, QUIERO UNA PUNTUACIÓN Y VIDAS CON EL OBJETIVO DE AUMENTAR LA DURABILIDAD DE LA PARTIDA Y MOTIVARME POR MEJORAR LA PUNTUACIÓN.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PRE: PUNTUACIÓN: 0 , VIDAS: 3.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CON: SUMAR PUNTUACIÓN CUANDO SE MATEN ENEMIGOS Y REDUCIR VIDAS SI TE 	IMPACTA UNA BALA ENEMIGA.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POS: AUMENTEN PUNTOS Y DISMINUIR VIDAS.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936625" y="4966123"/>
            <a:ext cx="9701213" cy="17543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COMO USUARIO, QUIERO QUE TENER UN MURO DE DEFENSA CON EL OBJETIVO DE PODER AUMENTAR LA JUGABILIDAD Y EL TIEMPO DE JUEGO POR PARTIDA.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PRE: TENER ENEMIGOS DISPARANDO.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CON: CUANDO IMPACTA UNA BALA EN LA DEFENSA DEFIENDE A LA NAVE Y NO REDUCE 	VIDAS.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POS: PROTEGER A LA NAVE.</a:t>
            </a:r>
          </a:p>
        </p:txBody>
      </p:sp>
    </p:spTree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Personalizado 10">
      <a:dk1>
        <a:srgbClr val="C9F0FE"/>
      </a:dk1>
      <a:lt1>
        <a:srgbClr val="C9F0FE"/>
      </a:lt1>
      <a:dk2>
        <a:srgbClr val="005878"/>
      </a:dk2>
      <a:lt2>
        <a:srgbClr val="04A5DF"/>
      </a:lt2>
      <a:accent1>
        <a:srgbClr val="C9F0FE"/>
      </a:accent1>
      <a:accent2>
        <a:srgbClr val="C9F0FE"/>
      </a:accent2>
      <a:accent3>
        <a:srgbClr val="C9F0FE"/>
      </a:accent3>
      <a:accent4>
        <a:srgbClr val="C9F0FE"/>
      </a:accent4>
      <a:accent5>
        <a:srgbClr val="C9F0FE"/>
      </a:accent5>
      <a:accent6>
        <a:srgbClr val="C9F0FE"/>
      </a:accent6>
      <a:hlink>
        <a:srgbClr val="C9F0FE"/>
      </a:hlink>
      <a:folHlink>
        <a:srgbClr val="C9F0FE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1614</TotalTime>
  <Words>312</Words>
  <Application>Microsoft Office PowerPoint</Application>
  <PresentationFormat>Panorámica</PresentationFormat>
  <Paragraphs>85</Paragraphs>
  <Slides>15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Arial</vt:lpstr>
      <vt:lpstr>Bauhaus 93</vt:lpstr>
      <vt:lpstr>Berlin Sans FB Demi</vt:lpstr>
      <vt:lpstr>Calibri</vt:lpstr>
      <vt:lpstr>Helvetica</vt:lpstr>
      <vt:lpstr>Trebuchet MS</vt:lpstr>
      <vt:lpstr>Tw Cen MT</vt:lpstr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PROCESOS SOFTWARE</dc:title>
  <dc:creator>Carlos López García;Daniel Macías Medina</dc:creator>
  <cp:lastModifiedBy>Alex</cp:lastModifiedBy>
  <cp:revision>132</cp:revision>
  <dcterms:created xsi:type="dcterms:W3CDTF">2016-09-27T11:00:21Z</dcterms:created>
  <dcterms:modified xsi:type="dcterms:W3CDTF">2016-12-01T21:26:32Z</dcterms:modified>
</cp:coreProperties>
</file>